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68" r:id="rId2"/>
    <p:sldId id="269" r:id="rId3"/>
    <p:sldId id="267" r:id="rId4"/>
    <p:sldId id="266" r:id="rId5"/>
    <p:sldId id="271" r:id="rId6"/>
    <p:sldId id="272" r:id="rId7"/>
    <p:sldId id="273" r:id="rId8"/>
    <p:sldId id="274" r:id="rId9"/>
    <p:sldId id="275" r:id="rId10"/>
    <p:sldId id="276" r:id="rId11"/>
    <p:sldId id="262" r:id="rId12"/>
    <p:sldId id="277" r:id="rId13"/>
    <p:sldId id="265" r:id="rId14"/>
    <p:sldId id="278" r:id="rId1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CFFC"/>
    <a:srgbClr val="9BE5FF"/>
    <a:srgbClr val="FFFF66"/>
    <a:srgbClr val="CC33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92" autoAdjust="0"/>
  </p:normalViewPr>
  <p:slideViewPr>
    <p:cSldViewPr>
      <p:cViewPr>
        <p:scale>
          <a:sx n="100" d="100"/>
          <a:sy n="100" d="100"/>
        </p:scale>
        <p:origin x="-1888" y="-1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9431A-3CF3-4F2F-94DD-56EB3F29798F}" type="datetimeFigureOut">
              <a:rPr lang="ru-RU" smtClean="0"/>
              <a:t>20.04.17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8E6948-1C35-4590-8589-B03EC0934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501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948-1C35-4590-8589-B03EC093463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547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948-1C35-4590-8589-B03EC093463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619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948-1C35-4590-8589-B03EC093463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859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6CCB3-FEDA-4972-A7F1-135A1DFCD539}" type="datetime1">
              <a:rPr lang="ru-RU" smtClean="0"/>
              <a:t>20.04.17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8536-E101-479B-8B24-385D26FF70FB}" type="datetime1">
              <a:rPr lang="ru-RU" smtClean="0"/>
              <a:t>20.04.17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11E3-9207-4893-A8A3-B5F29AFC69C9}" type="datetime1">
              <a:rPr lang="ru-RU" smtClean="0"/>
              <a:t>20.04.17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34D7-B2F7-4033-84E9-8EFC71D7EF84}" type="datetime1">
              <a:rPr lang="ru-RU" smtClean="0"/>
              <a:t>20.04.17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E4CC3-BB7F-44E2-BF11-299D7F931F0C}" type="datetime1">
              <a:rPr lang="ru-RU" smtClean="0"/>
              <a:t>20.04.17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D29D2-673B-46EF-B07B-DA71BE886922}" type="datetime1">
              <a:rPr lang="ru-RU" smtClean="0"/>
              <a:t>20.04.17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A3B5-8C81-4ACE-80A4-364537445349}" type="datetime1">
              <a:rPr lang="ru-RU" smtClean="0"/>
              <a:t>20.04.17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609A-2DB9-4DAF-AEA8-CA081AE589E7}" type="datetime1">
              <a:rPr lang="ru-RU" smtClean="0"/>
              <a:t>20.04.17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7AC56-779F-4D29-9F7F-2504D376A34C}" type="datetime1">
              <a:rPr lang="ru-RU" smtClean="0"/>
              <a:t>20.04.17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7C37-BE0C-483C-823E-F404EFBFB754}" type="datetime1">
              <a:rPr lang="ru-RU" smtClean="0"/>
              <a:t>20.04.17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2D32B-1DEE-4DC3-8732-2C8B7486D083}" type="datetime1">
              <a:rPr lang="ru-RU" smtClean="0"/>
              <a:t>20.04.17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CCA05-6B5B-4D6D-B26E-45B59CB738B1}" type="datetime1">
              <a:rPr lang="ru-RU" smtClean="0"/>
              <a:t>20.04.17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4448" y="4688036"/>
            <a:ext cx="333400" cy="273844"/>
          </a:xfrm>
          <a:prstGeom prst="rect">
            <a:avLst/>
          </a:prstGeom>
        </p:spPr>
        <p:txBody>
          <a:bodyPr vert="horz" lIns="0" tIns="0" rIns="0" bIns="0" rtlCol="0" anchor="ctr" anchorCtr="1"/>
          <a:lstStyle>
            <a:lvl1pPr algn="r">
              <a:defRPr sz="1400" b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 descr="Картинки по запросу подкова вектор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007" y="456743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jpg"/><Relationship Id="rId12" Type="http://schemas.openxmlformats.org/officeDocument/2006/relationships/image" Target="../media/image23.jpg"/><Relationship Id="rId13" Type="http://schemas.openxmlformats.org/officeDocument/2006/relationships/image" Target="../media/image24.jpg"/><Relationship Id="rId14" Type="http://schemas.openxmlformats.org/officeDocument/2006/relationships/image" Target="../media/image25.jpg"/><Relationship Id="rId15" Type="http://schemas.openxmlformats.org/officeDocument/2006/relationships/image" Target="../media/image1.jpeg"/><Relationship Id="rId16" Type="http://schemas.openxmlformats.org/officeDocument/2006/relationships/image" Target="../media/image26.jpg"/><Relationship Id="rId17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jpg"/><Relationship Id="rId6" Type="http://schemas.openxmlformats.org/officeDocument/2006/relationships/image" Target="../media/image17.jpeg"/><Relationship Id="rId7" Type="http://schemas.openxmlformats.org/officeDocument/2006/relationships/image" Target="../media/image18.jpg"/><Relationship Id="rId8" Type="http://schemas.openxmlformats.org/officeDocument/2006/relationships/image" Target="../media/image19.jpg"/><Relationship Id="rId9" Type="http://schemas.openxmlformats.org/officeDocument/2006/relationships/image" Target="../media/image20.jpeg"/><Relationship Id="rId10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8" b="99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0" y="2715766"/>
            <a:ext cx="4392488" cy="1440160"/>
          </a:xfrm>
        </p:spPr>
        <p:txBody>
          <a:bodyPr>
            <a:noAutofit/>
          </a:bodyPr>
          <a:lstStyle/>
          <a:p>
            <a:pPr algn="r">
              <a:lnSpc>
                <a:spcPts val="4800"/>
              </a:lnSpc>
            </a:pPr>
            <a:r>
              <a:rPr lang="ru-RU" sz="5200" dirty="0" smtClean="0">
                <a:latin typeface="Arial Narrow" panose="020B0606020202030204" pitchFamily="34" charset="0"/>
              </a:rPr>
              <a:t>Когда лошадь – </a:t>
            </a:r>
            <a:r>
              <a:rPr lang="en-US" sz="5200" dirty="0" smtClean="0">
                <a:latin typeface="Arial Narrow" panose="020B0606020202030204" pitchFamily="34" charset="0"/>
              </a:rPr>
              <a:t/>
            </a:r>
            <a:br>
              <a:rPr lang="en-US" sz="5200" dirty="0" smtClean="0">
                <a:latin typeface="Arial Narrow" panose="020B0606020202030204" pitchFamily="34" charset="0"/>
              </a:rPr>
            </a:br>
            <a:r>
              <a:rPr lang="ru-RU" sz="5200" dirty="0" smtClean="0">
                <a:latin typeface="Arial Narrow" panose="020B0606020202030204" pitchFamily="34" charset="0"/>
              </a:rPr>
              <a:t>Ваша мечта…</a:t>
            </a:r>
            <a:endParaRPr lang="ru-RU" sz="5200" dirty="0">
              <a:latin typeface="Arial Narrow" panose="020B0606020202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4659982"/>
            <a:ext cx="4572000" cy="360040"/>
          </a:xfrm>
        </p:spPr>
        <p:txBody>
          <a:bodyPr>
            <a:normAutofit/>
          </a:bodyPr>
          <a:lstStyle/>
          <a:p>
            <a:r>
              <a:rPr lang="ru-RU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Москва, 2017г. </a:t>
            </a:r>
            <a:endParaRPr lang="ru-RU" sz="11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12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0"/>
            <a:ext cx="8121027" cy="1063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latin typeface="Arial Narrow" panose="020B0606020202030204" pitchFamily="34" charset="0"/>
              </a:rPr>
              <a:t>ВАМ ШАШЕЧКИ ИЛИ ЕХАТЬ?</a:t>
            </a:r>
            <a:endParaRPr lang="ru-RU" sz="4000" dirty="0">
              <a:latin typeface="Arial Narrow" panose="020B0606020202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1576" y="1275606"/>
            <a:ext cx="2539888" cy="1008112"/>
          </a:xfrm>
          <a:prstGeom prst="roundRect">
            <a:avLst>
              <a:gd name="adj" fmla="val 40099"/>
            </a:avLst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Я – СПРИНТЕР!</a:t>
            </a:r>
            <a:endParaRPr lang="ru-RU" sz="2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8" descr="Похожее изображение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814373" y="1275606"/>
            <a:ext cx="2539888" cy="1008000"/>
          </a:xfrm>
          <a:prstGeom prst="roundRect">
            <a:avLst>
              <a:gd name="adj" fmla="val 40099"/>
            </a:avLst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Я – МАРАФОНЕЦ!</a:t>
            </a:r>
            <a:endParaRPr lang="ru-RU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6589" y="1956041"/>
            <a:ext cx="1715457" cy="198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Похожее изображени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0" t="4842" r="27351" b="6781"/>
          <a:stretch/>
        </p:blipFill>
        <p:spPr bwMode="auto">
          <a:xfrm>
            <a:off x="884752" y="1956041"/>
            <a:ext cx="1613536" cy="191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55" y="1246159"/>
            <a:ext cx="2722897" cy="340362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51520" y="3952676"/>
            <a:ext cx="288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приятная </a:t>
            </a:r>
            <a:r>
              <a:rPr lang="ru-RU" dirty="0">
                <a:latin typeface="Arial Narrow" panose="020B0606020202030204" pitchFamily="34" charset="0"/>
              </a:rPr>
              <a:t>возможность заниматься </a:t>
            </a:r>
            <a:r>
              <a:rPr lang="ru-RU" dirty="0" smtClean="0">
                <a:latin typeface="Arial Narrow" panose="020B0606020202030204" pitchFamily="34" charset="0"/>
              </a:rPr>
              <a:t>спортом </a:t>
            </a:r>
            <a:br>
              <a:rPr lang="ru-RU" dirty="0" smtClean="0">
                <a:latin typeface="Arial Narrow" panose="020B0606020202030204" pitchFamily="34" charset="0"/>
              </a:rPr>
            </a:br>
            <a:r>
              <a:rPr lang="ru-RU" b="1" dirty="0" smtClean="0">
                <a:latin typeface="Arial Narrow" panose="020B0606020202030204" pitchFamily="34" charset="0"/>
              </a:rPr>
              <a:t>НА ДАННЫЙ МОМЕНТ!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644317" y="4091176"/>
            <a:ext cx="288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это определенно</a:t>
            </a:r>
          </a:p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НА ВСЮ ЖИЗНЬ!</a:t>
            </a:r>
            <a:endParaRPr lang="ru-RU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286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186" y="1491630"/>
            <a:ext cx="1728192" cy="14221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162" y="2500496"/>
            <a:ext cx="1157966" cy="2643758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87574"/>
            <a:ext cx="3876702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АРЕНДА. </a:t>
            </a:r>
            <a:r>
              <a:rPr lang="ru-RU" dirty="0"/>
              <a:t>КОННО-СПОРТИВНЫЙ КЛУБ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001840" y="987574"/>
            <a:ext cx="4142160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СОБСТВЕННОСТЬ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r>
              <a:rPr lang="ru-RU" dirty="0" smtClean="0"/>
              <a:t> ЧАСТНОЕ </a:t>
            </a:r>
            <a:r>
              <a:rPr lang="ru-RU" dirty="0"/>
              <a:t>ХОЗЯЙСТВО</a:t>
            </a: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23316" y="0"/>
            <a:ext cx="9120684" cy="1063229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Arial Narrow" panose="020B0606020202030204" pitchFamily="34" charset="0"/>
              </a:rPr>
              <a:t>РАСХОДЫ НА ОДНУ ЛОШАДИНУЮ ЖИЗНЬ*</a:t>
            </a:r>
            <a:endParaRPr lang="ru-RU" sz="4000" dirty="0"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75364" y="4825484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500" i="1" dirty="0" smtClean="0">
                <a:latin typeface="Arial Narrow" panose="020B0606020202030204" pitchFamily="34" charset="0"/>
              </a:rPr>
              <a:t>*продолжительность </a:t>
            </a:r>
            <a:r>
              <a:rPr lang="ru-RU" sz="1500" i="1" dirty="0">
                <a:latin typeface="Arial Narrow" panose="020B0606020202030204" pitchFamily="34" charset="0"/>
              </a:rPr>
              <a:t>жизни лошади: 25–30 </a:t>
            </a:r>
            <a:r>
              <a:rPr lang="ru-RU" sz="1500" i="1" dirty="0" smtClean="0">
                <a:latin typeface="Arial Narrow" panose="020B0606020202030204" pitchFamily="34" charset="0"/>
              </a:rPr>
              <a:t>лет</a:t>
            </a:r>
            <a:endParaRPr lang="ru-RU" sz="1500" i="1" dirty="0">
              <a:latin typeface="Arial Narrow" panose="020B0606020202030204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593862"/>
              </p:ext>
            </p:extLst>
          </p:nvPr>
        </p:nvGraphicFramePr>
        <p:xfrm>
          <a:off x="179512" y="1890564"/>
          <a:ext cx="2938953" cy="2948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5521"/>
                <a:gridCol w="1013432"/>
              </a:tblGrid>
              <a:tr h="1461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 Narrow" panose="020B0606020202030204" pitchFamily="34" charset="0"/>
                        </a:rPr>
                        <a:t>услуга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 Narrow" panose="020B0606020202030204" pitchFamily="34" charset="0"/>
                        </a:rPr>
                        <a:t>руб./мес.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C000"/>
                    </a:solidFill>
                  </a:tcPr>
                </a:tc>
              </a:tr>
              <a:tr h="1461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денник</a:t>
                      </a:r>
                      <a:endParaRPr lang="ru-RU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Arial Narrow" panose="020B0606020202030204" pitchFamily="34" charset="0"/>
                        </a:rPr>
                        <a:t>22 </a:t>
                      </a:r>
                      <a:r>
                        <a:rPr lang="ru-RU" sz="1400" u="none" strike="noStrike" dirty="0" smtClean="0">
                          <a:effectLst/>
                          <a:latin typeface="Arial Narrow" panose="020B0606020202030204" pitchFamily="34" charset="0"/>
                        </a:rPr>
                        <a:t>000 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</a:tr>
              <a:tr h="1461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берейтер</a:t>
                      </a:r>
                      <a:endParaRPr lang="ru-RU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Arial Narrow" panose="020B0606020202030204" pitchFamily="34" charset="0"/>
                        </a:rPr>
                        <a:t>20 000 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61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коновод</a:t>
                      </a:r>
                      <a:endParaRPr lang="ru-RU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Arial Narrow" panose="020B0606020202030204" pitchFamily="34" charset="0"/>
                        </a:rPr>
                        <a:t>5 000 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</a:tr>
              <a:tr h="2802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покос травы, выгул, </a:t>
                      </a:r>
                      <a:r>
                        <a:rPr lang="ru-RU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ru-RU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дополнительные</a:t>
                      </a:r>
                      <a:r>
                        <a:rPr lang="ru-RU" sz="1400" u="none" strike="noStrike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услуги</a:t>
                      </a:r>
                      <a:endParaRPr lang="ru-RU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Arial Narrow" panose="020B0606020202030204" pitchFamily="34" charset="0"/>
                        </a:rPr>
                        <a:t>5 000 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61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транспортировка в поля</a:t>
                      </a:r>
                      <a:endParaRPr lang="ru-RU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>
                          <a:effectLst/>
                          <a:latin typeface="Arial Narrow" panose="020B0606020202030204" pitchFamily="34" charset="0"/>
                        </a:rPr>
                        <a:t>6 000 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</a:tr>
              <a:tr h="14619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ИТОГО в месяц: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58 000 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C000"/>
                    </a:solidFill>
                  </a:tcPr>
                </a:tc>
              </a:tr>
              <a:tr h="146191">
                <a:tc>
                  <a:txBody>
                    <a:bodyPr/>
                    <a:lstStyle/>
                    <a:p>
                      <a:pPr algn="l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</a:tr>
              <a:tr h="42639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 Narrow" panose="020B0606020202030204" pitchFamily="34" charset="0"/>
                        </a:rPr>
                        <a:t>ИТОГО за 10 лет </a:t>
                      </a:r>
                      <a:r>
                        <a:rPr lang="ru-RU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</a:t>
                      </a:r>
                      <a:r>
                        <a:rPr lang="ru-RU" sz="1600" b="1" u="none" strike="noStrike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000" b="1" u="none" strike="noStrike" dirty="0">
                          <a:effectLst/>
                          <a:latin typeface="Arial Narrow" panose="020B0606020202030204" pitchFamily="34" charset="0"/>
                        </a:rPr>
                        <a:t>6,9 млн. </a:t>
                      </a:r>
                      <a:r>
                        <a:rPr lang="ru-RU" sz="1600" b="1" u="none" strike="noStrike" dirty="0">
                          <a:effectLst/>
                          <a:latin typeface="Arial Narrow" panose="020B0606020202030204" pitchFamily="34" charset="0"/>
                        </a:rPr>
                        <a:t>руб. </a:t>
                      </a:r>
                      <a:r>
                        <a:rPr lang="ru-RU" sz="1400" u="none" strike="noStrike" dirty="0"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ru-RU" sz="14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u="none" strike="noStrike" dirty="0">
                          <a:effectLst/>
                          <a:latin typeface="Arial Narrow" panose="020B0606020202030204" pitchFamily="34" charset="0"/>
                        </a:rPr>
                        <a:t>без кап. вложений!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29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+дополнительные</a:t>
                      </a:r>
                      <a:r>
                        <a:rPr lang="ru-RU" sz="1400" u="none" strike="noStrike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затраты </a:t>
                      </a:r>
                      <a:r>
                        <a:rPr lang="ru-RU" sz="14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на </a:t>
                      </a:r>
                      <a:r>
                        <a:rPr lang="ru-RU" sz="1400" u="none" strike="noStrike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вет.врача</a:t>
                      </a:r>
                      <a:r>
                        <a:rPr lang="ru-RU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en-US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4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амуницию</a:t>
                      </a:r>
                      <a:endParaRPr lang="ru-RU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798055"/>
              </p:ext>
            </p:extLst>
          </p:nvPr>
        </p:nvGraphicFramePr>
        <p:xfrm>
          <a:off x="5868144" y="1890564"/>
          <a:ext cx="2774315" cy="2948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7655"/>
                <a:gridCol w="956660"/>
              </a:tblGrid>
              <a:tr h="1461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</a:rPr>
                        <a:t>расходы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 Narrow" panose="020B0606020202030204" pitchFamily="34" charset="0"/>
                        </a:rPr>
                        <a:t>руб./мес.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0000"/>
                    </a:solidFill>
                  </a:tcPr>
                </a:tc>
              </a:tr>
              <a:tr h="1461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кормление (сено,</a:t>
                      </a:r>
                      <a:r>
                        <a:rPr lang="ru-RU" sz="1400" u="none" strike="noStrike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овес)</a:t>
                      </a:r>
                      <a:endParaRPr lang="ru-RU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r>
                        <a:rPr lang="ru-RU" sz="1400" u="none" strike="noStrike" baseline="0" dirty="0" smtClean="0">
                          <a:effectLst/>
                          <a:latin typeface="Arial Narrow" panose="020B0606020202030204" pitchFamily="34" charset="0"/>
                        </a:rPr>
                        <a:t> 500 </a:t>
                      </a:r>
                      <a:r>
                        <a:rPr lang="ru-RU" sz="1400" u="none" strike="noStrike" dirty="0" smtClean="0">
                          <a:effectLst/>
                          <a:latin typeface="Arial Narrow" panose="020B0606020202030204" pitchFamily="34" charset="0"/>
                        </a:rPr>
                        <a:t>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</a:tr>
              <a:tr h="1461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берейтер</a:t>
                      </a:r>
                      <a:endParaRPr lang="ru-RU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Arial Narrow" panose="020B0606020202030204" pitchFamily="34" charset="0"/>
                        </a:rPr>
                        <a:t>20 000 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61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выпас</a:t>
                      </a:r>
                      <a:endParaRPr lang="ru-RU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Arial Narrow" panose="020B0606020202030204" pitchFamily="34" charset="0"/>
                        </a:rPr>
                        <a:t>0 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</a:tr>
              <a:tr h="14619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ИТОГО в месяц: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24 500 </a:t>
                      </a: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0000"/>
                    </a:solidFill>
                  </a:tcPr>
                </a:tc>
              </a:tr>
              <a:tr h="1461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денник / постройка</a:t>
                      </a:r>
                      <a:endParaRPr lang="ru-RU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от 350 000 </a:t>
                      </a:r>
                      <a:r>
                        <a:rPr lang="ru-RU" sz="1400" b="0" u="none" strike="noStrike" dirty="0" smtClean="0">
                          <a:effectLst/>
                          <a:latin typeface="Arial Narrow" panose="020B0606020202030204" pitchFamily="34" charset="0"/>
                        </a:rPr>
                        <a:t>₽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</a:tr>
              <a:tr h="1461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сенник + опилочник</a:t>
                      </a:r>
                      <a:endParaRPr lang="ru-RU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от 350 000 </a:t>
                      </a:r>
                      <a:r>
                        <a:rPr lang="ru-RU" sz="1400" b="0" u="none" strike="noStrike" dirty="0" smtClean="0">
                          <a:effectLst/>
                          <a:latin typeface="Arial Narrow" panose="020B0606020202030204" pitchFamily="34" charset="0"/>
                        </a:rPr>
                        <a:t>₽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6191">
                <a:tc>
                  <a:txBody>
                    <a:bodyPr/>
                    <a:lstStyle/>
                    <a:p>
                      <a:pPr algn="l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</a:tr>
              <a:tr h="42639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 Narrow" panose="020B0606020202030204" pitchFamily="34" charset="0"/>
                        </a:rPr>
                        <a:t>ИТОГО за 10 лет </a:t>
                      </a:r>
                      <a:r>
                        <a:rPr lang="ru-RU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</a:t>
                      </a:r>
                      <a:r>
                        <a:rPr lang="ru-RU" sz="1600" b="1" u="none" strike="noStrike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000" b="1" u="none" strike="noStrike" dirty="0" smtClean="0">
                          <a:effectLst/>
                          <a:latin typeface="Arial Narrow" panose="020B0606020202030204" pitchFamily="34" charset="0"/>
                        </a:rPr>
                        <a:t>3 </a:t>
                      </a:r>
                      <a:r>
                        <a:rPr lang="ru-RU" sz="2000" b="1" u="none" strike="noStrike" dirty="0">
                          <a:effectLst/>
                          <a:latin typeface="Arial Narrow" panose="020B0606020202030204" pitchFamily="34" charset="0"/>
                        </a:rPr>
                        <a:t>млн. </a:t>
                      </a:r>
                      <a:r>
                        <a:rPr lang="ru-RU" sz="1600" b="1" u="none" strike="noStrike" dirty="0">
                          <a:effectLst/>
                          <a:latin typeface="Arial Narrow" panose="020B0606020202030204" pitchFamily="34" charset="0"/>
                        </a:rPr>
                        <a:t>руб. </a:t>
                      </a:r>
                      <a:r>
                        <a:rPr lang="ru-RU" sz="1400" u="none" strike="noStrike" dirty="0"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ru-RU" sz="14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u="none" strike="noStrike" dirty="0">
                          <a:effectLst/>
                          <a:latin typeface="Arial Narrow" panose="020B0606020202030204" pitchFamily="34" charset="0"/>
                        </a:rPr>
                        <a:t>без кап. вложений</a:t>
                      </a:r>
                      <a:r>
                        <a:rPr lang="ru-RU" sz="1400" u="none" strike="noStrike" dirty="0" smtClean="0">
                          <a:effectLst/>
                          <a:latin typeface="Arial Narrow" panose="020B0606020202030204" pitchFamily="34" charset="0"/>
                        </a:rPr>
                        <a:t>!</a:t>
                      </a:r>
                      <a:br>
                        <a:rPr lang="ru-RU" sz="1400" u="none" strike="noStrike" dirty="0" smtClean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 3,7 млн. с постройками!</a:t>
                      </a:r>
                      <a:endParaRPr lang="ru-RU" sz="1400" b="1" u="none" strike="noStrike" kern="1200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29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+дополнительные</a:t>
                      </a:r>
                      <a:r>
                        <a:rPr lang="ru-RU" sz="1400" u="none" strike="noStrike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затраты </a:t>
                      </a:r>
                      <a:r>
                        <a:rPr lang="ru-RU" sz="14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на </a:t>
                      </a:r>
                      <a:r>
                        <a:rPr lang="ru-RU" sz="1400" u="none" strike="noStrike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вет.врача</a:t>
                      </a:r>
                      <a:r>
                        <a:rPr lang="ru-RU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en-US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4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амуницию</a:t>
                      </a:r>
                      <a:endParaRPr lang="ru-RU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2" descr="Картинки по запросу подкова вектор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007" y="456743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036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лошадь + челове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5566"/>
            <a:ext cx="4392488" cy="247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4355976" y="915566"/>
            <a:ext cx="4788024" cy="576064"/>
          </a:xfrm>
          <a:prstGeom prst="rect">
            <a:avLst/>
          </a:prstGeom>
          <a:solidFill>
            <a:srgbClr val="9ECFFC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3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ИДЕАЛЬНЫЙ ДОМ ДЛЯ ЛОШАДИ: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355976" y="1419622"/>
            <a:ext cx="4788024" cy="1969736"/>
          </a:xfrm>
          <a:prstGeom prst="rect">
            <a:avLst/>
          </a:prstGeom>
          <a:solidFill>
            <a:srgbClr val="9ECFFC"/>
          </a:solidFill>
        </p:spPr>
        <p:txBody>
          <a:bodyPr vert="horz" lIns="91440" tIns="45720" rIns="91440" bIns="45720" numCol="2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Arial Narrow" panose="020B0606020202030204" pitchFamily="34" charset="0"/>
              </a:rPr>
              <a:t>удобное место расположения</a:t>
            </a:r>
          </a:p>
          <a:p>
            <a:pPr>
              <a:buClr>
                <a:schemeClr val="bg1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Arial Narrow" panose="020B0606020202030204" pitchFamily="34" charset="0"/>
              </a:rPr>
              <a:t>экологическая обстановка</a:t>
            </a:r>
          </a:p>
          <a:p>
            <a:pPr>
              <a:buClr>
                <a:schemeClr val="bg1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Arial Narrow" panose="020B0606020202030204" pitchFamily="34" charset="0"/>
              </a:rPr>
              <a:t>наличие реки и/или леса </a:t>
            </a:r>
          </a:p>
          <a:p>
            <a:pPr>
              <a:buClr>
                <a:schemeClr val="bg1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dirty="0">
                <a:latin typeface="Arial Narrow" panose="020B0606020202030204" pitchFamily="34" charset="0"/>
              </a:rPr>
              <a:t>с</a:t>
            </a:r>
            <a:r>
              <a:rPr lang="ru-RU" sz="1400" dirty="0" smtClean="0">
                <a:latin typeface="Arial Narrow" panose="020B0606020202030204" pitchFamily="34" charset="0"/>
              </a:rPr>
              <a:t>вободный выпас</a:t>
            </a:r>
          </a:p>
          <a:p>
            <a:pPr>
              <a:buClr>
                <a:schemeClr val="bg1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Arial Narrow" panose="020B0606020202030204" pitchFamily="34" charset="0"/>
              </a:rPr>
              <a:t>подъездные пути</a:t>
            </a:r>
          </a:p>
          <a:p>
            <a:pPr>
              <a:buClr>
                <a:schemeClr val="bg1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Arial Narrow" panose="020B0606020202030204" pitchFamily="34" charset="0"/>
              </a:rPr>
              <a:t>разнообразное </a:t>
            </a:r>
            <a:r>
              <a:rPr lang="ru-RU" sz="1400" dirty="0">
                <a:latin typeface="Arial Narrow" panose="020B0606020202030204" pitchFamily="34" charset="0"/>
              </a:rPr>
              <a:t>соседство </a:t>
            </a:r>
            <a:endParaRPr lang="ru-RU" sz="1400" dirty="0" smtClean="0">
              <a:latin typeface="Arial Narrow" panose="020B0606020202030204" pitchFamily="34" charset="0"/>
            </a:endParaRPr>
          </a:p>
          <a:p>
            <a:pPr>
              <a:buClr>
                <a:schemeClr val="bg1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Arial Narrow" panose="020B0606020202030204" pitchFamily="34" charset="0"/>
              </a:rPr>
              <a:t>наличие </a:t>
            </a:r>
            <a:r>
              <a:rPr lang="ru-RU" sz="1400" dirty="0">
                <a:latin typeface="Arial Narrow" panose="020B0606020202030204" pitchFamily="34" charset="0"/>
              </a:rPr>
              <a:t>коммуникаций </a:t>
            </a:r>
            <a:endParaRPr lang="ru-RU" sz="1400" dirty="0" smtClean="0">
              <a:latin typeface="Arial Narrow" panose="020B0606020202030204" pitchFamily="34" charset="0"/>
            </a:endParaRPr>
          </a:p>
          <a:p>
            <a:pPr>
              <a:buClr>
                <a:schemeClr val="bg1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Arial Narrow" panose="020B0606020202030204" pitchFamily="34" charset="0"/>
              </a:rPr>
              <a:t>ветстанция и/или ветеринар рядом</a:t>
            </a:r>
          </a:p>
          <a:p>
            <a:pPr>
              <a:buClr>
                <a:schemeClr val="bg1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Arial Narrow" panose="020B0606020202030204" pitchFamily="34" charset="0"/>
              </a:rPr>
              <a:t>квалифицированный персонал </a:t>
            </a:r>
            <a:r>
              <a:rPr lang="ru-RU" sz="1400" dirty="0">
                <a:latin typeface="Arial Narrow" panose="020B0606020202030204" pitchFamily="34" charset="0"/>
              </a:rPr>
              <a:t>в окрестностях</a:t>
            </a:r>
          </a:p>
          <a:p>
            <a:pPr>
              <a:buClr>
                <a:schemeClr val="bg1"/>
              </a:buClr>
              <a:buSzPct val="120000"/>
              <a:buFont typeface="Wingdings" panose="05000000000000000000" pitchFamily="2" charset="2"/>
              <a:buChar char="Ü"/>
            </a:pPr>
            <a:endParaRPr lang="ru-RU" sz="1400" dirty="0" smtClean="0">
              <a:latin typeface="Arial Narrow" panose="020B0606020202030204" pitchFamily="34" charset="0"/>
            </a:endParaRPr>
          </a:p>
          <a:p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3316" y="0"/>
            <a:ext cx="9120684" cy="1063229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Arial Narrow" panose="020B0606020202030204" pitchFamily="34" charset="0"/>
              </a:rPr>
              <a:t>ПЛЮСЫ ЕСТЬ ВЕЗДЕ, ГЛАВНОЕ – БАЛАНС!</a:t>
            </a:r>
            <a:endParaRPr lang="ru-RU" sz="4000" dirty="0"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386698"/>
            <a:ext cx="3941400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ru-RU" dirty="0"/>
              <a:t>АРЕНДА. </a:t>
            </a:r>
            <a:r>
              <a:rPr lang="ru-RU" b="1" dirty="0">
                <a:solidFill>
                  <a:schemeClr val="bg1"/>
                </a:solidFill>
              </a:rPr>
              <a:t>КОННО-СПОРТИВНЫЙ КЛУБ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55976" y="3386698"/>
            <a:ext cx="4788024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ru-RU" dirty="0"/>
              <a:t>СОБСТВЕННОСТЬ</a:t>
            </a:r>
            <a:r>
              <a:rPr lang="ru-RU" dirty="0" smtClean="0"/>
              <a:t>. </a:t>
            </a:r>
            <a:r>
              <a:rPr lang="ru-RU" b="1" dirty="0" smtClean="0">
                <a:solidFill>
                  <a:schemeClr val="bg1"/>
                </a:solidFill>
              </a:rPr>
              <a:t>ЧАСТНОЕ </a:t>
            </a:r>
            <a:r>
              <a:rPr lang="ru-RU" b="1" dirty="0">
                <a:solidFill>
                  <a:schemeClr val="bg1"/>
                </a:solidFill>
              </a:rPr>
              <a:t>ХОЗЯЙСТВО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756030"/>
            <a:ext cx="36251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"/>
            </a:pPr>
            <a:r>
              <a:rPr lang="ru-RU" sz="1400" dirty="0">
                <a:latin typeface="Arial Narrow" panose="020B0606020202030204" pitchFamily="34" charset="0"/>
              </a:rPr>
              <a:t>готовая инфраструктура 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"/>
            </a:pPr>
            <a:r>
              <a:rPr lang="ru-RU" sz="1400" dirty="0">
                <a:latin typeface="Arial Narrow" panose="020B0606020202030204" pitchFamily="34" charset="0"/>
              </a:rPr>
              <a:t>квалифицированный персонал 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"/>
            </a:pPr>
            <a:r>
              <a:rPr lang="ru-RU" sz="1400" dirty="0">
                <a:latin typeface="Arial Narrow" panose="020B0606020202030204" pitchFamily="34" charset="0"/>
              </a:rPr>
              <a:t>централизованная закупка кормов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"/>
            </a:pPr>
            <a:r>
              <a:rPr lang="ru-RU" sz="1400" dirty="0">
                <a:latin typeface="Arial Narrow" panose="020B0606020202030204" pitchFamily="34" charset="0"/>
              </a:rPr>
              <a:t>тренер клуба в </a:t>
            </a:r>
            <a:r>
              <a:rPr lang="ru-RU" sz="1400" dirty="0" smtClean="0">
                <a:latin typeface="Arial Narrow" panose="020B0606020202030204" pitchFamily="34" charset="0"/>
              </a:rPr>
              <a:t>постоянном доступе</a:t>
            </a:r>
            <a:endParaRPr lang="ru-RU" sz="1400" dirty="0">
              <a:latin typeface="Arial Narrow" panose="020B0606020202030204" pitchFamily="34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"/>
            </a:pPr>
            <a:r>
              <a:rPr lang="ru-RU" sz="1400" dirty="0">
                <a:latin typeface="Arial Narrow" panose="020B0606020202030204" pitchFamily="34" charset="0"/>
              </a:rPr>
              <a:t>установленное расписание занятий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250060" y="3756030"/>
            <a:ext cx="4860032" cy="1815882"/>
          </a:xfrm>
          <a:prstGeom prst="rect">
            <a:avLst/>
          </a:prstGeom>
        </p:spPr>
        <p:txBody>
          <a:bodyPr wrap="square" rIns="0" numCol="2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"/>
            </a:pPr>
            <a:r>
              <a:rPr lang="ru-RU" sz="1400" dirty="0" smtClean="0">
                <a:latin typeface="Arial Narrow" panose="020B0606020202030204" pitchFamily="34" charset="0"/>
              </a:rPr>
              <a:t>инфраструктура «под себя»</a:t>
            </a:r>
            <a:endParaRPr lang="ru-RU" sz="1400" dirty="0">
              <a:latin typeface="Arial Narrow" panose="020B060602020203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"/>
            </a:pPr>
            <a:r>
              <a:rPr lang="ru-RU" sz="1400" dirty="0">
                <a:latin typeface="Arial Narrow" panose="020B0606020202030204" pitchFamily="34" charset="0"/>
              </a:rPr>
              <a:t>выбор любого тренера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"/>
            </a:pPr>
            <a:r>
              <a:rPr lang="ru-RU" sz="1400" dirty="0">
                <a:latin typeface="Arial Narrow" panose="020B0606020202030204" pitchFamily="34" charset="0"/>
              </a:rPr>
              <a:t>л</a:t>
            </a:r>
            <a:r>
              <a:rPr lang="ru-RU" sz="1400" dirty="0" smtClean="0">
                <a:latin typeface="Arial Narrow" panose="020B0606020202030204" pitchFamily="34" charset="0"/>
              </a:rPr>
              <a:t>ошадь всегда </a:t>
            </a:r>
            <a:r>
              <a:rPr lang="ru-RU" sz="1400" dirty="0">
                <a:latin typeface="Arial Narrow" panose="020B0606020202030204" pitchFamily="34" charset="0"/>
              </a:rPr>
              <a:t>под присмотром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"/>
            </a:pPr>
            <a:r>
              <a:rPr lang="ru-RU" sz="1400" dirty="0">
                <a:latin typeface="Arial Narrow" panose="020B0606020202030204" pitchFamily="34" charset="0"/>
              </a:rPr>
              <a:t>наличие </a:t>
            </a:r>
            <a:r>
              <a:rPr lang="ru-RU" sz="1400" dirty="0" smtClean="0">
                <a:latin typeface="Arial Narrow" panose="020B0606020202030204" pitchFamily="34" charset="0"/>
              </a:rPr>
              <a:t>пастбища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"/>
            </a:pPr>
            <a:r>
              <a:rPr lang="ru-RU" sz="1400" dirty="0">
                <a:latin typeface="Arial Narrow" panose="020B0606020202030204" pitchFamily="34" charset="0"/>
              </a:rPr>
              <a:t>свободный график занятий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"/>
            </a:pPr>
            <a:endParaRPr lang="ru-RU" sz="1400" dirty="0" smtClean="0">
              <a:latin typeface="Arial Narrow" panose="020B060602020203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"/>
            </a:pPr>
            <a:endParaRPr lang="ru-RU" sz="1400" dirty="0">
              <a:latin typeface="Arial Narrow" panose="020B060602020203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"/>
            </a:pPr>
            <a:r>
              <a:rPr lang="ru-RU" sz="1400" dirty="0" smtClean="0">
                <a:latin typeface="Arial Narrow" panose="020B0606020202030204" pitchFamily="34" charset="0"/>
              </a:rPr>
              <a:t>самостоятельный </a:t>
            </a:r>
            <a:r>
              <a:rPr lang="ru-RU" sz="1400" dirty="0">
                <a:latin typeface="Arial Narrow" panose="020B0606020202030204" pitchFamily="34" charset="0"/>
              </a:rPr>
              <a:t>выбор корма и контроль </a:t>
            </a:r>
            <a:r>
              <a:rPr lang="ru-RU" sz="1400" dirty="0" smtClean="0">
                <a:latin typeface="Arial Narrow" panose="020B0606020202030204" pitchFamily="34" charset="0"/>
              </a:rPr>
              <a:t>его качества</a:t>
            </a:r>
            <a:endParaRPr lang="ru-RU" sz="1400" dirty="0">
              <a:latin typeface="Arial Narrow" panose="020B060602020203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"/>
            </a:pPr>
            <a:r>
              <a:rPr lang="ru-RU" sz="1400" dirty="0" smtClean="0">
                <a:latin typeface="Arial Narrow" panose="020B0606020202030204" pitchFamily="34" charset="0"/>
              </a:rPr>
              <a:t>потенциал </a:t>
            </a:r>
            <a:r>
              <a:rPr lang="ru-RU" sz="1400" dirty="0">
                <a:latin typeface="Arial Narrow" panose="020B0606020202030204" pitchFamily="34" charset="0"/>
              </a:rPr>
              <a:t>увеличить поголовье на уже созданной инфраструктуре</a:t>
            </a:r>
          </a:p>
        </p:txBody>
      </p:sp>
    </p:spTree>
    <p:extLst>
      <p:ext uri="{BB962C8B-B14F-4D97-AF65-F5344CB8AC3E}">
        <p14:creationId xmlns:p14="http://schemas.microsoft.com/office/powerpoint/2010/main" val="1838840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" b="7048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2139701"/>
          </a:xfrm>
        </p:spPr>
        <p:txBody>
          <a:bodyPr>
            <a:normAutofit/>
          </a:bodyPr>
          <a:lstStyle/>
          <a:p>
            <a:pPr>
              <a:lnSpc>
                <a:spcPts val="4500"/>
              </a:lnSpc>
            </a:pPr>
            <a:r>
              <a:rPr lang="ru-RU" sz="5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ИДЕАЛЬНО…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3200" dirty="0">
                <a:latin typeface="Arial Narrow" panose="020B0606020202030204" pitchFamily="34" charset="0"/>
              </a:rPr>
              <a:t>…когда </a:t>
            </a:r>
            <a:r>
              <a:rPr lang="ru-RU" sz="3200" dirty="0" smtClean="0">
                <a:latin typeface="Arial Narrow" panose="020B0606020202030204" pitchFamily="34" charset="0"/>
              </a:rPr>
              <a:t>мечта одного не ограничивает свободу другого!</a:t>
            </a:r>
            <a:endParaRPr lang="ru-RU" sz="3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72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m3_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"/>
          <a:stretch/>
        </p:blipFill>
        <p:spPr>
          <a:xfrm>
            <a:off x="6300192" y="3003798"/>
            <a:ext cx="2736304" cy="2019446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856984" cy="85725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Arial Narrow"/>
                <a:cs typeface="Arial Narrow"/>
              </a:rPr>
              <a:t>Вотчина – место реализации! </a:t>
            </a:r>
            <a:br>
              <a:rPr lang="ru-RU" sz="3200" dirty="0" smtClean="0">
                <a:latin typeface="Arial Narrow"/>
                <a:cs typeface="Arial Narrow"/>
              </a:rPr>
            </a:br>
            <a:r>
              <a:rPr lang="ru-RU" sz="2400" dirty="0" smtClean="0">
                <a:latin typeface="Arial Narrow"/>
                <a:cs typeface="Arial Narrow"/>
              </a:rPr>
              <a:t>Возможность организовать совместный клуб и оптимизировать затраты! </a:t>
            </a:r>
            <a:r>
              <a:rPr lang="ru-RU" sz="24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Получить специальное предложение по цене </a:t>
            </a:r>
            <a:r>
              <a:rPr lang="en-US" sz="2400" b="1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www.votchina.ru</a:t>
            </a:r>
            <a:endParaRPr lang="ru-RU" sz="2400" b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  <p:pic>
        <p:nvPicPr>
          <p:cNvPr id="5" name="Изображение 4" descr="m3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9664"/>
            <a:ext cx="6120680" cy="3825425"/>
          </a:xfrm>
          <a:prstGeom prst="rect">
            <a:avLst/>
          </a:prstGeom>
        </p:spPr>
      </p:pic>
      <p:pic>
        <p:nvPicPr>
          <p:cNvPr id="6" name="Изображение 5" descr="Dom31_1 (1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275606"/>
            <a:ext cx="2736304" cy="171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80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-1" y="3291830"/>
            <a:ext cx="9144000" cy="86409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 smtClean="0">
                <a:solidFill>
                  <a:schemeClr val="bg1"/>
                </a:solidFill>
              </a:rPr>
              <a:t>5 </a:t>
            </a:r>
            <a:r>
              <a:rPr lang="ru-RU" sz="5000" dirty="0" smtClean="0">
                <a:solidFill>
                  <a:schemeClr val="bg1"/>
                </a:solidFill>
              </a:rPr>
              <a:t>ПРОСТЫХ ИСТИН!</a:t>
            </a:r>
            <a:endParaRPr lang="ru-RU" sz="5000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91830"/>
            <a:ext cx="9144000" cy="864096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3</a:t>
            </a:r>
            <a:r>
              <a:rPr lang="en-US" sz="4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sz="4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ПРОСТЫЕ ИСТИНЫ!</a:t>
            </a:r>
            <a:endParaRPr lang="ru-RU" sz="4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 descr="Картинки по запросу внимание лошад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389" y="8394"/>
            <a:ext cx="3007221" cy="300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7407" y="3363878"/>
            <a:ext cx="1691681" cy="72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WARNING</a:t>
            </a:r>
            <a:endParaRPr lang="ru-RU" sz="33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393012" y="3363878"/>
            <a:ext cx="1691680" cy="72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WARNING</a:t>
            </a:r>
            <a:endParaRPr lang="ru-RU" sz="33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788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" b="712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555526"/>
            <a:ext cx="4392488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800"/>
              </a:lnSpc>
            </a:pPr>
            <a:r>
              <a:rPr lang="ru-RU" sz="5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ИСТИНА №1</a:t>
            </a:r>
          </a:p>
          <a:p>
            <a:pPr algn="l">
              <a:lnSpc>
                <a:spcPts val="4800"/>
              </a:lnSpc>
            </a:pPr>
            <a:r>
              <a:rPr lang="ru-RU" sz="5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Определить</a:t>
            </a:r>
          </a:p>
          <a:p>
            <a:pPr algn="l">
              <a:lnSpc>
                <a:spcPts val="4800"/>
              </a:lnSpc>
            </a:pPr>
            <a:r>
              <a:rPr lang="ru-RU" sz="5200" b="1" dirty="0">
                <a:solidFill>
                  <a:schemeClr val="bg1"/>
                </a:solidFill>
                <a:latin typeface="Arial Narrow" panose="020B0606020202030204" pitchFamily="34" charset="0"/>
              </a:rPr>
              <a:t>г</a:t>
            </a:r>
            <a:r>
              <a:rPr lang="ru-RU" sz="5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раницы мечты</a:t>
            </a:r>
            <a:endParaRPr lang="ru-RU" sz="5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Picture 2" descr="Картинки по запросу подкова вектор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007" y="456743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846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3" r="20977"/>
          <a:stretch/>
        </p:blipFill>
        <p:spPr>
          <a:xfrm>
            <a:off x="-36512" y="1134998"/>
            <a:ext cx="4198937" cy="40233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9" t="14066" r="4439" b="8000"/>
          <a:stretch/>
        </p:blipFill>
        <p:spPr>
          <a:xfrm>
            <a:off x="4253483" y="1134998"/>
            <a:ext cx="4187899" cy="4008502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-36512" y="0"/>
            <a:ext cx="4198937" cy="1134998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 smtClean="0">
                <a:latin typeface="Arial Narrow" panose="020B0606020202030204" pitchFamily="34" charset="0"/>
              </a:rPr>
              <a:t>ОДНА</a:t>
            </a:r>
            <a:br>
              <a:rPr lang="ru-RU" sz="4800" dirty="0" smtClean="0">
                <a:latin typeface="Arial Narrow" panose="020B0606020202030204" pitchFamily="34" charset="0"/>
              </a:rPr>
            </a:br>
            <a:r>
              <a:rPr lang="ru-RU" sz="2000" dirty="0" smtClean="0">
                <a:latin typeface="Arial Narrow" panose="020B0606020202030204" pitchFamily="34" charset="0"/>
              </a:rPr>
              <a:t>для себя / для души / во имя спорта</a:t>
            </a:r>
            <a:endParaRPr lang="ru-RU" sz="4800" dirty="0">
              <a:latin typeface="Arial Narrow" panose="020B0606020202030204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253483" y="0"/>
            <a:ext cx="4187899" cy="1134998"/>
          </a:xfrm>
          <a:prstGeom prst="rect">
            <a:avLst/>
          </a:prstGeom>
          <a:solidFill>
            <a:srgbClr val="CC33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НЕСКОЛЬКО</a:t>
            </a:r>
          </a:p>
          <a:p>
            <a:r>
              <a:rPr lang="ru-RU" sz="2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охота / прогулки / выезды на природу</a:t>
            </a:r>
            <a:endParaRPr lang="ru-RU" sz="21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067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школа верховой езд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52189" cy="381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9" t="-537" r="19446" b="4908"/>
          <a:stretch/>
        </p:blipFill>
        <p:spPr>
          <a:xfrm>
            <a:off x="0" y="3118098"/>
            <a:ext cx="2270950" cy="2025402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123728" y="0"/>
            <a:ext cx="6096000" cy="1134998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МНОГО</a:t>
            </a:r>
            <a:br>
              <a:rPr lang="ru-RU" sz="4800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2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ферма / школа верховой езды / частная конюшня</a:t>
            </a:r>
            <a:endParaRPr lang="ru-RU" sz="21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097280"/>
            <a:ext cx="6096000" cy="404622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008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07" y="0"/>
            <a:ext cx="8736306" cy="51435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7504" y="51470"/>
            <a:ext cx="4392488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800"/>
              </a:lnSpc>
            </a:pPr>
            <a:r>
              <a:rPr lang="ru-RU" sz="5200" dirty="0" smtClean="0">
                <a:latin typeface="Arial Narrow" panose="020B0606020202030204" pitchFamily="34" charset="0"/>
              </a:rPr>
              <a:t>ИСТИНА №2</a:t>
            </a:r>
          </a:p>
          <a:p>
            <a:pPr algn="l">
              <a:lnSpc>
                <a:spcPts val="4800"/>
              </a:lnSpc>
            </a:pPr>
            <a:r>
              <a:rPr lang="ru-RU" sz="5200" b="1" dirty="0" smtClean="0">
                <a:latin typeface="Arial Narrow" panose="020B0606020202030204" pitchFamily="34" charset="0"/>
              </a:rPr>
              <a:t>Большому животному –</a:t>
            </a:r>
            <a:endParaRPr lang="ru-RU" sz="5200" b="1" dirty="0">
              <a:latin typeface="Arial Narrow" panose="020B060602020203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572001" y="3219822"/>
            <a:ext cx="4464496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800"/>
              </a:lnSpc>
            </a:pPr>
            <a:r>
              <a:rPr lang="ru-RU" sz="5200" b="1" dirty="0" smtClean="0">
                <a:latin typeface="Arial Narrow" panose="020B0606020202030204" pitchFamily="34" charset="0"/>
              </a:rPr>
              <a:t>…большие пространства!</a:t>
            </a:r>
            <a:endParaRPr lang="ru-RU" sz="5200" b="1" dirty="0">
              <a:latin typeface="Arial Narrow" panose="020B0606020202030204" pitchFamily="34" charset="0"/>
            </a:endParaRPr>
          </a:p>
        </p:txBody>
      </p:sp>
      <p:pic>
        <p:nvPicPr>
          <p:cNvPr id="8" name="Picture 2" descr="Картинки по запросу подкова вектор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007" y="456743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137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16" y="0"/>
            <a:ext cx="9120684" cy="1063229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Arial Narrow" panose="020B0606020202030204" pitchFamily="34" charset="0"/>
              </a:rPr>
              <a:t>МАЛЕНЬКИЙ СПИСОК «БОЛЬШИХ НУЖД»</a:t>
            </a:r>
            <a:endParaRPr lang="ru-RU" sz="4000" dirty="0"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"/>
          <a:stretch/>
        </p:blipFill>
        <p:spPr>
          <a:xfrm>
            <a:off x="-1" y="1521245"/>
            <a:ext cx="4584559" cy="362225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14"/>
          <a:stretch/>
        </p:blipFill>
        <p:spPr>
          <a:xfrm>
            <a:off x="4572000" y="1521245"/>
            <a:ext cx="4572000" cy="3645405"/>
          </a:xfrm>
          <a:prstGeom prst="rect">
            <a:avLst/>
          </a:prstGeom>
        </p:spPr>
      </p:pic>
      <p:sp>
        <p:nvSpPr>
          <p:cNvPr id="9" name="Стрелка вниз 8"/>
          <p:cNvSpPr/>
          <p:nvPr/>
        </p:nvSpPr>
        <p:spPr>
          <a:xfrm>
            <a:off x="23316" y="1521246"/>
            <a:ext cx="4548683" cy="690463"/>
          </a:xfrm>
          <a:prstGeom prst="downArrow">
            <a:avLst>
              <a:gd name="adj1" fmla="val 50000"/>
              <a:gd name="adj2" fmla="val 20188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lnSpc>
                <a:spcPts val="1800"/>
              </a:lnSpc>
            </a:pPr>
            <a:r>
              <a:rPr lang="ru-RU" sz="2000" dirty="0" smtClean="0">
                <a:latin typeface="Arial Narrow" panose="020B0606020202030204" pitchFamily="34" charset="0"/>
              </a:rPr>
              <a:t/>
            </a:r>
            <a:br>
              <a:rPr lang="ru-RU" sz="2000" dirty="0" smtClean="0">
                <a:latin typeface="Arial Narrow" panose="020B0606020202030204" pitchFamily="34" charset="0"/>
              </a:rPr>
            </a:br>
            <a:r>
              <a:rPr lang="ru-RU" sz="2000" dirty="0" smtClean="0">
                <a:latin typeface="Arial Narrow" panose="020B0606020202030204" pitchFamily="34" charset="0"/>
              </a:rPr>
              <a:t>почувствуйте </a:t>
            </a:r>
            <a:br>
              <a:rPr lang="ru-RU" sz="2000" dirty="0" smtClean="0">
                <a:latin typeface="Arial Narrow" panose="020B0606020202030204" pitchFamily="34" charset="0"/>
              </a:rPr>
            </a:br>
            <a:r>
              <a:rPr lang="ru-RU" sz="2000" dirty="0" smtClean="0">
                <a:latin typeface="Arial Narrow" panose="020B0606020202030204" pitchFamily="34" charset="0"/>
              </a:rPr>
              <a:t>разницу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059582"/>
            <a:ext cx="91440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Narrow" panose="020B0606020202030204" pitchFamily="34" charset="0"/>
                <a:sym typeface="Wingdings"/>
              </a:rPr>
              <a:t>●</a:t>
            </a:r>
            <a:r>
              <a:rPr lang="ru-RU" sz="2400" dirty="0" smtClean="0">
                <a:latin typeface="Arial Narrow" panose="020B0606020202030204" pitchFamily="34" charset="0"/>
              </a:rPr>
              <a:t>денник </a:t>
            </a:r>
            <a:r>
              <a:rPr lang="ru-RU" sz="2400" dirty="0">
                <a:solidFill>
                  <a:srgbClr val="C00000"/>
                </a:solidFill>
                <a:latin typeface="Arial Narrow" panose="020B0606020202030204" pitchFamily="34" charset="0"/>
                <a:sym typeface="Wingdings"/>
              </a:rPr>
              <a:t>● </a:t>
            </a:r>
            <a:r>
              <a:rPr lang="ru-RU" sz="2400" dirty="0" smtClean="0">
                <a:latin typeface="Arial Narrow" panose="020B0606020202030204" pitchFamily="34" charset="0"/>
              </a:rPr>
              <a:t>выпас </a:t>
            </a:r>
            <a:r>
              <a:rPr lang="ru-RU" sz="2400" dirty="0">
                <a:solidFill>
                  <a:srgbClr val="C00000"/>
                </a:solidFill>
                <a:latin typeface="Arial Narrow" panose="020B0606020202030204" pitchFamily="34" charset="0"/>
                <a:sym typeface="Wingdings"/>
              </a:rPr>
              <a:t>● </a:t>
            </a:r>
            <a:r>
              <a:rPr lang="ru-RU" sz="2400" dirty="0" smtClean="0">
                <a:latin typeface="Arial Narrow" panose="020B0606020202030204" pitchFamily="34" charset="0"/>
              </a:rPr>
              <a:t>плац </a:t>
            </a:r>
            <a:r>
              <a:rPr lang="ru-RU" sz="2400" dirty="0">
                <a:solidFill>
                  <a:srgbClr val="C00000"/>
                </a:solidFill>
                <a:latin typeface="Arial Narrow" panose="020B0606020202030204" pitchFamily="34" charset="0"/>
                <a:sym typeface="Wingdings"/>
              </a:rPr>
              <a:t>● </a:t>
            </a:r>
            <a:r>
              <a:rPr lang="ru-RU" sz="2400" dirty="0" smtClean="0">
                <a:latin typeface="Arial Narrow" panose="020B0606020202030204" pitchFamily="34" charset="0"/>
              </a:rPr>
              <a:t>река </a:t>
            </a:r>
            <a:r>
              <a:rPr lang="ru-RU" sz="2400" dirty="0">
                <a:solidFill>
                  <a:srgbClr val="C00000"/>
                </a:solidFill>
                <a:latin typeface="Arial Narrow" panose="020B0606020202030204" pitchFamily="34" charset="0"/>
                <a:sym typeface="Wingdings"/>
              </a:rPr>
              <a:t>● </a:t>
            </a:r>
            <a:r>
              <a:rPr lang="ru-RU" sz="2400" dirty="0" smtClean="0">
                <a:latin typeface="Arial Narrow" panose="020B0606020202030204" pitchFamily="34" charset="0"/>
              </a:rPr>
              <a:t>поле </a:t>
            </a:r>
            <a:r>
              <a:rPr lang="ru-RU" sz="2400" dirty="0">
                <a:solidFill>
                  <a:srgbClr val="C00000"/>
                </a:solidFill>
                <a:latin typeface="Arial Narrow" panose="020B0606020202030204" pitchFamily="34" charset="0"/>
                <a:sym typeface="Wingdings"/>
              </a:rPr>
              <a:t>● </a:t>
            </a:r>
            <a:r>
              <a:rPr lang="ru-RU" sz="2400" dirty="0" smtClean="0">
                <a:latin typeface="Arial Narrow" panose="020B0606020202030204" pitchFamily="34" charset="0"/>
              </a:rPr>
              <a:t>лес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>
              <a:solidFill>
                <a:schemeClr val="bg1"/>
              </a:solidFill>
            </a:endParaRPr>
          </a:p>
        </p:txBody>
      </p:sp>
      <p:pic>
        <p:nvPicPr>
          <p:cNvPr id="20" name="Picture 2" descr="Картинки по запросу подкова векто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007" y="456743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527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7" presetClass="emph" presetSubtype="0" repeatCount="3000" fill="remove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305" y="1563638"/>
            <a:ext cx="5252695" cy="357986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/>
          <a:stretch/>
        </p:blipFill>
        <p:spPr>
          <a:xfrm>
            <a:off x="3891305" y="1563638"/>
            <a:ext cx="5252696" cy="3579862"/>
          </a:xfrm>
          <a:prstGeom prst="rect">
            <a:avLst/>
          </a:prstGeom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251520" y="205979"/>
            <a:ext cx="8640960" cy="857250"/>
          </a:xfrm>
        </p:spPr>
        <p:txBody>
          <a:bodyPr>
            <a:normAutofit fontScale="90000"/>
          </a:bodyPr>
          <a:lstStyle/>
          <a:p>
            <a:r>
              <a:rPr lang="ru-RU" sz="4700" dirty="0" smtClean="0">
                <a:latin typeface="Arial Narrow" panose="020B0606020202030204" pitchFamily="34" charset="0"/>
              </a:rPr>
              <a:t>ОДНАКО… ВОЗМОЖНЫ ВАРИАНТЫ…</a:t>
            </a:r>
            <a:endParaRPr lang="ru-RU" sz="4700" dirty="0">
              <a:latin typeface="Arial Narrow" panose="020B060602020203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0" y="1063005"/>
            <a:ext cx="3891305" cy="500633"/>
          </a:xfrm>
          <a:prstGeom prst="rect">
            <a:avLst/>
          </a:prstGeom>
          <a:solidFill>
            <a:srgbClr val="FFFF66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dirty="0">
                <a:latin typeface="Arial Narrow" panose="020B0606020202030204" pitchFamily="34" charset="0"/>
              </a:rPr>
              <a:t>б</a:t>
            </a:r>
            <a:r>
              <a:rPr lang="ru-RU" sz="3500" dirty="0" smtClean="0">
                <a:latin typeface="Arial Narrow" panose="020B0606020202030204" pitchFamily="34" charset="0"/>
              </a:rPr>
              <a:t>ез комментариев…</a:t>
            </a:r>
            <a:endParaRPr lang="ru-RU" sz="3500" dirty="0">
              <a:latin typeface="Arial Narrow" panose="020B0606020202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/>
          <a:stretch/>
        </p:blipFill>
        <p:spPr>
          <a:xfrm>
            <a:off x="3891305" y="1563638"/>
            <a:ext cx="5252695" cy="3579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/>
          <a:stretch/>
        </p:blipFill>
        <p:spPr>
          <a:xfrm>
            <a:off x="3891305" y="1563638"/>
            <a:ext cx="5252696" cy="35798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4"/>
          <a:stretch/>
        </p:blipFill>
        <p:spPr>
          <a:xfrm>
            <a:off x="3891306" y="1563638"/>
            <a:ext cx="5252696" cy="35798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9"/>
          <a:stretch/>
        </p:blipFill>
        <p:spPr>
          <a:xfrm>
            <a:off x="3891304" y="1563637"/>
            <a:ext cx="5252695" cy="35798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8"/>
          <a:stretch/>
        </p:blipFill>
        <p:spPr>
          <a:xfrm>
            <a:off x="3891306" y="1560907"/>
            <a:ext cx="5252694" cy="35825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r="5012"/>
          <a:stretch/>
        </p:blipFill>
        <p:spPr>
          <a:xfrm>
            <a:off x="3891306" y="1560907"/>
            <a:ext cx="5252693" cy="358259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r="13988"/>
          <a:stretch/>
        </p:blipFill>
        <p:spPr>
          <a:xfrm>
            <a:off x="1" y="1565920"/>
            <a:ext cx="3891304" cy="357758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3" r="5910"/>
          <a:stretch/>
        </p:blipFill>
        <p:spPr>
          <a:xfrm>
            <a:off x="0" y="1565920"/>
            <a:ext cx="3891306" cy="357758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"/>
          <a:stretch/>
        </p:blipFill>
        <p:spPr>
          <a:xfrm>
            <a:off x="3891304" y="1565920"/>
            <a:ext cx="5252696" cy="357758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"/>
          <a:stretch/>
        </p:blipFill>
        <p:spPr>
          <a:xfrm>
            <a:off x="3891306" y="1560907"/>
            <a:ext cx="5252694" cy="358259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"/>
          <a:stretch/>
        </p:blipFill>
        <p:spPr>
          <a:xfrm>
            <a:off x="3891304" y="1560907"/>
            <a:ext cx="5252696" cy="358259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>
              <a:solidFill>
                <a:schemeClr val="bg1"/>
              </a:solidFill>
            </a:endParaRPr>
          </a:p>
        </p:txBody>
      </p:sp>
      <p:pic>
        <p:nvPicPr>
          <p:cNvPr id="20" name="Picture 2" descr="Картинки по запросу подкова вектор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007" y="456743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0" b="19251"/>
          <a:stretch/>
        </p:blipFill>
        <p:spPr>
          <a:xfrm>
            <a:off x="0" y="1565919"/>
            <a:ext cx="3896862" cy="357758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7" r="16458"/>
          <a:stretch/>
        </p:blipFill>
        <p:spPr>
          <a:xfrm>
            <a:off x="0" y="1565920"/>
            <a:ext cx="3891306" cy="357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16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8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" r="12333"/>
          <a:stretch/>
        </p:blipFill>
        <p:spPr bwMode="auto">
          <a:xfrm>
            <a:off x="3619500" y="0"/>
            <a:ext cx="5524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07504" y="411510"/>
            <a:ext cx="4392488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800"/>
              </a:lnSpc>
            </a:pPr>
            <a:r>
              <a:rPr lang="ru-RU" sz="5200" dirty="0" smtClean="0">
                <a:latin typeface="Arial Narrow" panose="020B0606020202030204" pitchFamily="34" charset="0"/>
              </a:rPr>
              <a:t>ИСТИНА №3</a:t>
            </a:r>
          </a:p>
          <a:p>
            <a:pPr algn="l">
              <a:lnSpc>
                <a:spcPts val="4800"/>
              </a:lnSpc>
            </a:pPr>
            <a:r>
              <a:rPr lang="ru-RU" sz="5200" b="1" dirty="0" smtClean="0">
                <a:latin typeface="Arial Narrow" panose="020B0606020202030204" pitchFamily="34" charset="0"/>
              </a:rPr>
              <a:t>Лошади </a:t>
            </a:r>
          </a:p>
          <a:p>
            <a:pPr algn="l">
              <a:lnSpc>
                <a:spcPts val="4800"/>
              </a:lnSpc>
            </a:pPr>
            <a:r>
              <a:rPr lang="ru-RU" sz="5200" b="1" dirty="0" smtClean="0">
                <a:latin typeface="Arial Narrow" panose="020B0606020202030204" pitchFamily="34" charset="0"/>
              </a:rPr>
              <a:t>живут </a:t>
            </a:r>
          </a:p>
          <a:p>
            <a:pPr algn="l">
              <a:lnSpc>
                <a:spcPts val="4800"/>
              </a:lnSpc>
            </a:pPr>
            <a:r>
              <a:rPr lang="ru-RU" sz="5200" b="1" dirty="0" smtClean="0">
                <a:latin typeface="Arial Narrow" panose="020B0606020202030204" pitchFamily="34" charset="0"/>
              </a:rPr>
              <a:t>долго…!</a:t>
            </a:r>
            <a:endParaRPr lang="ru-RU" sz="5200" b="1" dirty="0">
              <a:latin typeface="Arial Narrow" panose="020B0606020202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9</a:t>
            </a:fld>
            <a:endParaRPr lang="ru-RU">
              <a:solidFill>
                <a:schemeClr val="bg1"/>
              </a:solidFill>
            </a:endParaRPr>
          </a:p>
        </p:txBody>
      </p:sp>
      <p:pic>
        <p:nvPicPr>
          <p:cNvPr id="9" name="Picture 2" descr="Картинки по запросу подкова вектор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007" y="456743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027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2207</TotalTime>
  <Words>357</Words>
  <Application>Microsoft Macintosh PowerPoint</Application>
  <PresentationFormat>Экран (16:9)</PresentationFormat>
  <Paragraphs>111</Paragraphs>
  <Slides>14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Когда лошадь –  Ваша мечта…</vt:lpstr>
      <vt:lpstr>3 ПРОСТЫЕ ИСТИНЫ!</vt:lpstr>
      <vt:lpstr>Презентация PowerPoint</vt:lpstr>
      <vt:lpstr>Презентация PowerPoint</vt:lpstr>
      <vt:lpstr>Презентация PowerPoint</vt:lpstr>
      <vt:lpstr>Презентация PowerPoint</vt:lpstr>
      <vt:lpstr>МАЛЕНЬКИЙ СПИСОК «БОЛЬШИХ НУЖД»</vt:lpstr>
      <vt:lpstr>ОДНАКО… ВОЗМОЖНЫ ВАРИАНТЫ…</vt:lpstr>
      <vt:lpstr>Презентация PowerPoint</vt:lpstr>
      <vt:lpstr>Презентация PowerPoint</vt:lpstr>
      <vt:lpstr>РАСХОДЫ НА ОДНУ ЛОШАДИНУЮ ЖИЗНЬ*</vt:lpstr>
      <vt:lpstr>ПЛЮСЫ ЕСТЬ ВЕЗДЕ, ГЛАВНОЕ – БАЛАНС!</vt:lpstr>
      <vt:lpstr>ИДЕАЛЬНО… …когда мечта одного не ограничивает свободу другого!</vt:lpstr>
      <vt:lpstr>Вотчина – место реализации!  Возможность организовать совместный клуб и оптимизировать затраты! Получить специальное предложение по цене www.votchina.ru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Если лошадь – Ваша мечта…</dc:title>
  <dc:creator>Надежда Сечкина</dc:creator>
  <cp:lastModifiedBy>OLGA</cp:lastModifiedBy>
  <cp:revision>129</cp:revision>
  <dcterms:created xsi:type="dcterms:W3CDTF">2017-04-04T19:59:17Z</dcterms:created>
  <dcterms:modified xsi:type="dcterms:W3CDTF">2017-04-20T08:11:43Z</dcterms:modified>
</cp:coreProperties>
</file>